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64" r:id="rId5"/>
    <p:sldId id="259" r:id="rId6"/>
    <p:sldId id="274" r:id="rId7"/>
    <p:sldId id="260" r:id="rId8"/>
    <p:sldId id="273" r:id="rId9"/>
    <p:sldId id="261" r:id="rId10"/>
    <p:sldId id="275" r:id="rId11"/>
    <p:sldId id="263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6A2F-5602-3BB0-8359-C8B799D17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3300E-21CD-847E-3BD4-D73D3E332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31806-5687-8FB5-F944-F4D2ECB2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C85A4-EAD5-7516-4155-12A783CA5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50EC2-48B0-D7C3-9362-4F8F0D28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1126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BDAE3-BEEE-3714-C722-7F401F49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E6F05-4184-F065-DD34-49C0DA249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E09DA-B478-D0C1-89B2-7173A22D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B8C82-C98D-CEA6-EDB9-5529FE40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4E488-270A-7FD5-E75A-A2C615258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7798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5E225-1450-FC48-D6E4-FAC6EA976B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8C065-B3D3-F15E-34B7-3CCAF310D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445CB-67B5-3A31-B174-0507D373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84216-9E94-E369-405F-43B9AC36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56D27-ED4F-37DC-0B99-1EE4CADD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5957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2A4D7-68D8-3B9F-6D49-B2720F6F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80C3-D4B3-4598-9476-0CCDE6471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1B23E-AAB6-520C-2ACC-616DD111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661C8-79C5-2697-BEDD-A33614A1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35F6B-5FB3-5115-155D-E374FBD4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06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23131-A6B9-AE3A-B9C2-C6144808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36FD8-D3F8-DCF8-C25A-133109C5F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9BAE2-768C-B7FE-3C25-0870986A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9BC05-9FF0-1A75-4F32-60121B25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DAA1B-E690-F5D6-55B3-5D5ABB979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683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FFFD3-1C66-7FB5-9C38-D6EB10726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BA1BF-BA8E-948F-13B3-4931584FC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9BA1C-33A1-35D7-5A72-7A5959A53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BCD9-8339-992F-A4B9-D0A64236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2032B-E26A-558E-6FC0-D9241E11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5F87A-A224-FF4E-1A7F-C8E5AD93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69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CA5D-CAE0-18D3-FF94-3618D6931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E1AEB-489D-62A6-A311-7CC009A7E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010E0-8480-6B72-80A0-E3D64CA41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E6D6D-1A74-9EF3-5892-AC2CC80C2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33CAD-62F9-3523-4484-5F1AAFBF0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60C5A-4E6B-9389-8676-DC70AF838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3672B-D7FD-8619-A35C-F4D85C76E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1A3700-6529-A7EB-CC01-F9371CAC8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571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27BA5-2539-E4E2-FA3D-E1842988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8E5195-5AB8-8B54-9CAD-F534935C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10854-B951-6FDA-E59F-EEB605717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097DA-925B-077E-A6ED-A7E2C945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863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115FD-01EE-1369-AE62-138F984D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77C04F-B75C-816D-DFA4-2F6C2B5C4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1344C-2BD9-B88A-28E6-A01E9BB4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9462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F778-F08A-4E2E-F2B9-49CCA97C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23D85-8EFF-69B1-5D95-CC74E9176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322A0-B5F4-4088-DE39-7879F5AB0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D37C0-9557-9CB3-4A9F-BEF4AF82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E7366-0EFE-82CA-B0FF-A442854C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F2240-177E-9E14-CDE7-2E8E5F73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3696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E3FE-3240-E3C8-8293-90CF361A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B7AA3E-AFA8-EE61-6E97-32F26DD32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E0DAE-037F-C8EE-58C6-618399868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46AF8-23F3-76C7-F5FC-015E60AF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AF4C40-6122-5AA4-D01F-809CCE31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CA659-A94C-DA6D-13BB-D5BF545B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321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2C95AC-E896-91EC-E79C-02004359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104D3-B631-782A-9EA1-40295F5A1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0FFFD-B17B-5A07-D1B5-D1B01E7C1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477492-2509-4299-81FD-D450BC167A9A}" type="datetimeFigureOut">
              <a:rPr lang="en-ID" smtClean="0"/>
              <a:t>13/03/2025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53ABC-F3B9-0AFB-8E26-C08480AFF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45572-82E9-CEF5-1457-B1D3DD357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C8952-9A66-4781-8863-CDC6E780A48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845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5A1D6D-DADE-5A4F-BCA5-2B8BAFD6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45" t="13481" r="11334" b="12889"/>
          <a:stretch/>
        </p:blipFill>
        <p:spPr>
          <a:xfrm>
            <a:off x="6583680" y="143104"/>
            <a:ext cx="5608319" cy="4906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295" endPos="92000" dist="1016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57816-A431-C3C2-3087-96A4A8C0442A}"/>
              </a:ext>
            </a:extLst>
          </p:cNvPr>
          <p:cNvSpPr txBox="1"/>
          <p:nvPr/>
        </p:nvSpPr>
        <p:spPr>
          <a:xfrm>
            <a:off x="-416560" y="2367171"/>
            <a:ext cx="99872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Workshop: Building &amp; Simulating Neural Networks with </a:t>
            </a:r>
            <a:r>
              <a:rPr lang="en-US" sz="4400" b="1" dirty="0" err="1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endParaRPr lang="en-ID" sz="4400" b="1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7A55129B-65BD-131F-C56F-B1D9E123A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D1A2212-8949-C5F0-0E11-47A1405A5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7" t="12296" r="12370" b="12445"/>
          <a:stretch/>
        </p:blipFill>
        <p:spPr bwMode="auto">
          <a:xfrm>
            <a:off x="1" y="0"/>
            <a:ext cx="2753359" cy="211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9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922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B5A369E-2C16-3F1E-14A0-3E10CB71E157}"/>
              </a:ext>
            </a:extLst>
          </p:cNvPr>
          <p:cNvSpPr txBox="1"/>
          <p:nvPr/>
        </p:nvSpPr>
        <p:spPr>
          <a:xfrm>
            <a:off x="533400" y="1254036"/>
            <a:ext cx="10657840" cy="96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D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inhibition: Change 'e': -80 in the inhibitory synapse → Stronger GABAergic effect.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D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excitation: Change 'e': 10 in the excitatory synapse → More depolarization.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C1052-EF9C-695F-497F-B3385A55E7F9}"/>
              </a:ext>
            </a:extLst>
          </p:cNvPr>
          <p:cNvSpPr txBox="1"/>
          <p:nvPr/>
        </p:nvSpPr>
        <p:spPr>
          <a:xfrm>
            <a:off x="680720" y="782320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3 !!!</a:t>
            </a:r>
            <a:r>
              <a:rPr lang="en-US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</a:t>
            </a:r>
            <a:endParaRPr lang="en-US" b="1" i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07E9F7D4-C5C4-6FE2-9999-96F108026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FDD6DC-29DB-6038-EE63-0EE59E4AA848}"/>
              </a:ext>
            </a:extLst>
          </p:cNvPr>
          <p:cNvSpPr/>
          <p:nvPr/>
        </p:nvSpPr>
        <p:spPr>
          <a:xfrm>
            <a:off x="5659425" y="2910848"/>
            <a:ext cx="5851855" cy="339695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F103E3-74B0-5C60-5D71-D09C1EDDFD7A}"/>
              </a:ext>
            </a:extLst>
          </p:cNvPr>
          <p:cNvSpPr/>
          <p:nvPr/>
        </p:nvSpPr>
        <p:spPr>
          <a:xfrm>
            <a:off x="180336" y="2934921"/>
            <a:ext cx="5110620" cy="339695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A35C0-0E20-13A8-6A6F-9D1E37DE6DD1}"/>
              </a:ext>
            </a:extLst>
          </p:cNvPr>
          <p:cNvSpPr txBox="1"/>
          <p:nvPr/>
        </p:nvSpPr>
        <p:spPr>
          <a:xfrm>
            <a:off x="1117600" y="2456293"/>
            <a:ext cx="58518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Raster Plot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E7F9F-0529-0375-15FE-69784086396D}"/>
              </a:ext>
            </a:extLst>
          </p:cNvPr>
          <p:cNvSpPr txBox="1"/>
          <p:nvPr/>
        </p:nvSpPr>
        <p:spPr>
          <a:xfrm>
            <a:off x="345440" y="2802576"/>
            <a:ext cx="50423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represents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neuron.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X-axis = Time (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Y-axis = Neuron 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Excitatory neurons (blue) vs Inhibitory neurons (yellow).Reduced synchrony due to inhibition.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27004-B24F-1716-15C5-A56B522E1C67}"/>
              </a:ext>
            </a:extLst>
          </p:cNvPr>
          <p:cNvSpPr txBox="1"/>
          <p:nvPr/>
        </p:nvSpPr>
        <p:spPr>
          <a:xfrm>
            <a:off x="5750865" y="2454991"/>
            <a:ext cx="585185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Traces</a:t>
            </a:r>
          </a:p>
          <a:p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Interpret?</a:t>
            </a:r>
          </a:p>
          <a:p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 spike based on excitatory &amp; inhibitory input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 for bursts, suppression, and adaptation.</a:t>
            </a:r>
          </a:p>
          <a:p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97E6CE-2A85-E2F6-9ADB-48AF484DEAD7}"/>
              </a:ext>
            </a:extLst>
          </p:cNvPr>
          <p:cNvSpPr txBox="1"/>
          <p:nvPr/>
        </p:nvSpPr>
        <p:spPr>
          <a:xfrm>
            <a:off x="457505" y="4656357"/>
            <a:ext cx="58518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from Our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Excitatory neurons fire at ~29.8 Hz.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Inhibitory neurons fire at ~36.8 Hz.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FAE46-4587-B6DD-C711-2E82A8463C8D}"/>
              </a:ext>
            </a:extLst>
          </p:cNvPr>
          <p:cNvSpPr txBox="1"/>
          <p:nvPr/>
        </p:nvSpPr>
        <p:spPr>
          <a:xfrm>
            <a:off x="5750865" y="4208667"/>
            <a:ext cx="58518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from Our Model: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Inhibition causes fluctuations in firing patterns.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Spikes are irregular due to external Poisson input (</a:t>
            </a:r>
            <a:r>
              <a:rPr lang="en-ID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NetStim</a:t>
            </a: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8604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5E5215-7416-AD63-6599-657F58456644}"/>
              </a:ext>
            </a:extLst>
          </p:cNvPr>
          <p:cNvSpPr txBox="1"/>
          <p:nvPr/>
        </p:nvSpPr>
        <p:spPr>
          <a:xfrm>
            <a:off x="558800" y="421256"/>
            <a:ext cx="83921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Summarize: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built a network of Izhikevich neurons using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simulated both excitatory and inhibitory activity.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analyzed network dynamics using raster plots &amp; voltage traces.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C4F11-E578-8E58-4625-6C89C5DFBD23}"/>
              </a:ext>
            </a:extLst>
          </p:cNvPr>
          <p:cNvSpPr txBox="1"/>
          <p:nvPr/>
        </p:nvSpPr>
        <p:spPr>
          <a:xfrm>
            <a:off x="1016000" y="3429000"/>
            <a:ext cx="8514080" cy="246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Further Experiments to Try!!!!!!!!!!!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connectivity probability (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connParams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 Izhikevich neuron parameters (a, b, c, d).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inhibition and check its impact on network stability.</a:t>
            </a:r>
            <a:endParaRPr lang="en-ID" sz="200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8D1F050A-C522-0AC7-8F14-624B810D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C565A0AB-D589-7AA7-47FF-33019DFD4D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525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90D08E-D54C-E4D6-0D03-420B48CC272B}"/>
              </a:ext>
            </a:extLst>
          </p:cNvPr>
          <p:cNvSpPr txBox="1"/>
          <p:nvPr/>
        </p:nvSpPr>
        <p:spPr>
          <a:xfrm>
            <a:off x="2571509" y="2488558"/>
            <a:ext cx="70489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!!</a:t>
            </a:r>
            <a:r>
              <a:rPr lang="en-US" sz="60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  </a:t>
            </a:r>
            <a:endParaRPr lang="en-US" sz="6000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D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3CD0776C-796C-D38A-61B6-1BB617AD3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6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426E67B-95D7-D7FC-1ABD-03886E4838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D5A0C-C753-8C5A-59C8-D7469252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" y="0"/>
            <a:ext cx="4062730" cy="3250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103BB-6C41-B2F7-97AF-BF9CFDC1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910" y="76200"/>
            <a:ext cx="3276600" cy="3276600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51908EF5-7F3C-9F27-4E37-B3C5B6225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474ED-DAF8-E29C-AB3E-90E57B2F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220980"/>
            <a:ext cx="4277360" cy="3208020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8E0DBC17-2F5C-D497-0A5A-8FFC67D099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99E51-97BF-6D9A-76E1-64F1AF26B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0307" y="3173984"/>
            <a:ext cx="3607816" cy="3607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F1760-9C65-EF46-FA5B-EE39B9924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522" y="3471672"/>
            <a:ext cx="4016587" cy="3012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BA7584-EBE9-795B-9DAF-BB823FB97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" y="3352800"/>
            <a:ext cx="4232910" cy="338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ED26C152-1CC6-AC31-B841-DFDE8E1316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DAA66-FB66-EBF5-8163-F99E5D14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69" t="9071" b="4309"/>
          <a:stretch/>
        </p:blipFill>
        <p:spPr>
          <a:xfrm>
            <a:off x="0" y="38100"/>
            <a:ext cx="4084918" cy="3261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B7D11A-8D0A-9994-E52C-A78CB1DE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355" y="50984"/>
            <a:ext cx="4084918" cy="3378016"/>
          </a:xfrm>
          <a:prstGeom prst="rect">
            <a:avLst/>
          </a:prstGeom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F1F27EE2-B4AB-A544-D9E1-5116235CCD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6654A-A674-1024-2D5B-F81310C89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0" y="0"/>
            <a:ext cx="4238315" cy="3169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D98C0-F216-4CE0-215F-FE3DA15B6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080" y="3479984"/>
            <a:ext cx="3677920" cy="2758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DA7E2A-3A2B-7A32-1163-9B61DE264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590" y="3328925"/>
            <a:ext cx="4022090" cy="3217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056EE8-3484-C723-9869-BBD1A1C73ED5}"/>
              </a:ext>
            </a:extLst>
          </p:cNvPr>
          <p:cNvSpPr txBox="1"/>
          <p:nvPr/>
        </p:nvSpPr>
        <p:spPr>
          <a:xfrm>
            <a:off x="3849423" y="3152894"/>
            <a:ext cx="14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e: -95 for </a:t>
            </a:r>
            <a:r>
              <a:rPr lang="en-US" dirty="0" err="1"/>
              <a:t>inh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0B988-C471-9A37-D5E7-7844FAFEF1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" y="3951670"/>
            <a:ext cx="3117850" cy="2494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7556CC-6B79-AF1B-3E23-042C840A4FA2}"/>
              </a:ext>
            </a:extLst>
          </p:cNvPr>
          <p:cNvSpPr txBox="1"/>
          <p:nvPr/>
        </p:nvSpPr>
        <p:spPr>
          <a:xfrm>
            <a:off x="1101831" y="3447504"/>
            <a:ext cx="13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e: 10 for </a:t>
            </a:r>
            <a:r>
              <a:rPr lang="en-US" dirty="0" err="1"/>
              <a:t>exc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304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8CCA5A-5DE0-D6F0-23BE-C8E85C69A178}"/>
              </a:ext>
            </a:extLst>
          </p:cNvPr>
          <p:cNvSpPr/>
          <p:nvPr/>
        </p:nvSpPr>
        <p:spPr>
          <a:xfrm>
            <a:off x="378594" y="2084924"/>
            <a:ext cx="4210951" cy="2372614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D03DE741-575C-CB5F-32FB-6F7E6CE25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1F7F2-C83C-CF6A-93CB-ED163F474AB2}"/>
              </a:ext>
            </a:extLst>
          </p:cNvPr>
          <p:cNvSpPr txBox="1"/>
          <p:nvPr/>
        </p:nvSpPr>
        <p:spPr>
          <a:xfrm>
            <a:off x="78658" y="62149"/>
            <a:ext cx="9399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Modeling of Neurons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E3AF8-267F-2BC2-4965-B06893E0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1" y="2612596"/>
            <a:ext cx="3996875" cy="1807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1FC445-AC6A-DA54-AC7C-DF54C6CCA971}"/>
              </a:ext>
            </a:extLst>
          </p:cNvPr>
          <p:cNvSpPr txBox="1"/>
          <p:nvPr/>
        </p:nvSpPr>
        <p:spPr>
          <a:xfrm>
            <a:off x="662871" y="2010978"/>
            <a:ext cx="396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Biological neuronal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7A7965-3C48-6FC4-B053-0F95CA42C39E}"/>
              </a:ext>
            </a:extLst>
          </p:cNvPr>
          <p:cNvSpPr/>
          <p:nvPr/>
        </p:nvSpPr>
        <p:spPr>
          <a:xfrm>
            <a:off x="4840888" y="1329642"/>
            <a:ext cx="7178360" cy="4989878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3509C-1DDC-6847-EF78-945CDAE5D505}"/>
              </a:ext>
            </a:extLst>
          </p:cNvPr>
          <p:cNvSpPr txBox="1"/>
          <p:nvPr/>
        </p:nvSpPr>
        <p:spPr>
          <a:xfrm>
            <a:off x="4840888" y="14252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 err="1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Izhikevich</a:t>
            </a:r>
            <a:r>
              <a:rPr lang="en-US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Neuron 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i="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odel</a:t>
            </a:r>
            <a:endParaRPr lang="en-I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B36FD2-9A44-D4CF-5023-04F396F536C0}"/>
                  </a:ext>
                </a:extLst>
              </p:cNvPr>
              <p:cNvSpPr txBox="1"/>
              <p:nvPr/>
            </p:nvSpPr>
            <p:spPr>
              <a:xfrm>
                <a:off x="5343574" y="2443411"/>
                <a:ext cx="4434099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=0.04</m:t>
                      </m:r>
                      <m:sSup>
                        <m:sSup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i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N" i="0">
                          <a:latin typeface="Cambria Math" panose="02040503050406030204" pitchFamily="18" charset="0"/>
                        </a:rPr>
                        <m:t>+140−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B36FD2-9A44-D4CF-5023-04F396F53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574" y="2443411"/>
                <a:ext cx="4434099" cy="537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88BFFF-4420-723C-0F6E-AC07942AD945}"/>
                  </a:ext>
                </a:extLst>
              </p:cNvPr>
              <p:cNvSpPr txBox="1"/>
              <p:nvPr/>
            </p:nvSpPr>
            <p:spPr>
              <a:xfrm>
                <a:off x="5343574" y="3636325"/>
                <a:ext cx="1911677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𝑏𝑣</m:t>
                          </m:r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88BFFF-4420-723C-0F6E-AC07942AD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574" y="3636325"/>
                <a:ext cx="1911677" cy="5375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E2B1FE-03EE-BE85-CD93-6EF292607C99}"/>
                  </a:ext>
                </a:extLst>
              </p:cNvPr>
              <p:cNvSpPr txBox="1"/>
              <p:nvPr/>
            </p:nvSpPr>
            <p:spPr>
              <a:xfrm>
                <a:off x="5105666" y="201097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Membrane Potential (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IN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IN" b="0" i="0" dirty="0">
                    <a:solidFill>
                      <a:srgbClr val="37415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E2B1FE-03EE-BE85-CD93-6EF292607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666" y="2010978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700" t="-10000" b="-2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22CD4C-6059-6BF9-FACD-4FFE46AF33BA}"/>
                  </a:ext>
                </a:extLst>
              </p:cNvPr>
              <p:cNvSpPr txBox="1"/>
              <p:nvPr/>
            </p:nvSpPr>
            <p:spPr>
              <a:xfrm>
                <a:off x="5105666" y="318613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IN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Recovery Variable (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IN" b="1" i="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IN" b="0" i="0" dirty="0">
                    <a:solidFill>
                      <a:srgbClr val="37415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22CD4C-6059-6BF9-FACD-4FFE46AF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666" y="318613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l="-700" t="-10000" b="-26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28E64D8-7896-C68A-A497-9DE9A0AB8C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049" y="4173908"/>
            <a:ext cx="5978651" cy="1923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A74E03-141A-0399-B642-A9BBF43DDE6F}"/>
              </a:ext>
            </a:extLst>
          </p:cNvPr>
          <p:cNvSpPr txBox="1"/>
          <p:nvPr/>
        </p:nvSpPr>
        <p:spPr>
          <a:xfrm>
            <a:off x="6051894" y="5967533"/>
            <a:ext cx="74515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spike pattern of a </a:t>
            </a:r>
            <a:r>
              <a:rPr lang="en-US" sz="11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Izhikevich</a:t>
            </a:r>
            <a:r>
              <a:rPr lang="en-US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neuron(neuronal Behavior)</a:t>
            </a:r>
            <a:endParaRPr lang="en-IN" sz="11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2A46BA-C6AB-9E90-D5AA-14384430AA9F}"/>
              </a:ext>
            </a:extLst>
          </p:cNvPr>
          <p:cNvSpPr txBox="1"/>
          <p:nvPr/>
        </p:nvSpPr>
        <p:spPr>
          <a:xfrm>
            <a:off x="6383834" y="6648633"/>
            <a:ext cx="72562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Computational Neuroscience Third Edition Thomas P.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Trappenberg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Dalhousie University </a:t>
            </a:r>
          </a:p>
        </p:txBody>
      </p:sp>
    </p:spTree>
    <p:extLst>
      <p:ext uri="{BB962C8B-B14F-4D97-AF65-F5344CB8AC3E}">
        <p14:creationId xmlns:p14="http://schemas.microsoft.com/office/powerpoint/2010/main" val="50849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66121BF-CEAC-9884-B0E8-8380264CE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440039"/>
              </p:ext>
            </p:extLst>
          </p:nvPr>
        </p:nvGraphicFramePr>
        <p:xfrm>
          <a:off x="431092" y="2322856"/>
          <a:ext cx="5447756" cy="38733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61939">
                  <a:extLst>
                    <a:ext uri="{9D8B030D-6E8A-4147-A177-3AD203B41FA5}">
                      <a16:colId xmlns:a16="http://schemas.microsoft.com/office/drawing/2014/main" val="2196859151"/>
                    </a:ext>
                  </a:extLst>
                </a:gridCol>
                <a:gridCol w="810888">
                  <a:extLst>
                    <a:ext uri="{9D8B030D-6E8A-4147-A177-3AD203B41FA5}">
                      <a16:colId xmlns:a16="http://schemas.microsoft.com/office/drawing/2014/main" val="1824023025"/>
                    </a:ext>
                  </a:extLst>
                </a:gridCol>
                <a:gridCol w="1241897">
                  <a:extLst>
                    <a:ext uri="{9D8B030D-6E8A-4147-A177-3AD203B41FA5}">
                      <a16:colId xmlns:a16="http://schemas.microsoft.com/office/drawing/2014/main" val="3129350701"/>
                    </a:ext>
                  </a:extLst>
                </a:gridCol>
                <a:gridCol w="2033032">
                  <a:extLst>
                    <a:ext uri="{9D8B030D-6E8A-4147-A177-3AD203B41FA5}">
                      <a16:colId xmlns:a16="http://schemas.microsoft.com/office/drawing/2014/main" val="2392141797"/>
                    </a:ext>
                  </a:extLst>
                </a:gridCol>
              </a:tblGrid>
              <a:tr h="246417">
                <a:tc>
                  <a:txBody>
                    <a:bodyPr/>
                    <a:lstStyle/>
                    <a:p>
                      <a:r>
                        <a:rPr lang="en-ID" sz="1400" b="1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ID" sz="140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400" b="1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  <a:endParaRPr lang="en-ID" sz="140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Typical Values</a:t>
                      </a:r>
                      <a:endParaRPr lang="en-ID" sz="14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D" sz="14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473826564"/>
                  </a:ext>
                </a:extLst>
              </a:tr>
              <a:tr h="431842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Membrane Potential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 to 30 mV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the neuron's voltage over time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942354782"/>
                  </a:ext>
                </a:extLst>
              </a:tr>
              <a:tr h="617266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Recovery Variable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 to -10 pA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Tracks slow adaptation and resets the neuron after a spike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994250894"/>
                  </a:ext>
                </a:extLst>
              </a:tr>
              <a:tr h="431842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Current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nn-NO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I(t)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0 - 20 pA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 stimulation applied to the neuron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184040294"/>
                  </a:ext>
                </a:extLst>
              </a:tr>
              <a:tr h="431842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 Constant of Recovery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0.01 - 0.1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the </a:t>
                      </a:r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timescale</a:t>
                      </a: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recovery variable uuu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873090762"/>
                  </a:ext>
                </a:extLst>
              </a:tr>
              <a:tr h="609937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 of Recovery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0.1 - 0.2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Determines the response of uuu to changes in vvv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2665381942"/>
                  </a:ext>
                </a:extLst>
              </a:tr>
              <a:tr h="431842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 Voltage After Spike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 to -50 mV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Resets</a:t>
                      </a:r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the neuron’s voltage after a spike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79019598"/>
                  </a:ext>
                </a:extLst>
              </a:tr>
              <a:tr h="617266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Reset of Recovery Variable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2 - 8 </a:t>
                      </a:r>
                      <a:r>
                        <a:rPr lang="en-ID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183" marR="70183" marT="35091" marB="35091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Controls how much the recovery variable </a:t>
                      </a: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after a spike</a:t>
                      </a:r>
                    </a:p>
                  </a:txBody>
                  <a:tcPr marL="70183" marR="70183" marT="35091" marB="35091" anchor="ctr"/>
                </a:tc>
                <a:extLst>
                  <a:ext uri="{0D108BD9-81ED-4DB2-BD59-A6C34878D82A}">
                    <a16:rowId xmlns:a16="http://schemas.microsoft.com/office/drawing/2014/main" val="3836321126"/>
                  </a:ext>
                </a:extLst>
              </a:tr>
            </a:tbl>
          </a:graphicData>
        </a:graphic>
      </p:graphicFrame>
      <p:sp>
        <p:nvSpPr>
          <p:cNvPr id="17" name="Rectangle 2">
            <a:extLst>
              <a:ext uri="{FF2B5EF4-FFF2-40B4-BE49-F238E27FC236}">
                <a16:creationId xmlns:a16="http://schemas.microsoft.com/office/drawing/2014/main" id="{F80007A2-89F4-FD71-7F41-8E5DD68D0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33" y="1892299"/>
            <a:ext cx="26212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Parameters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6BA7CF0-5D30-22F5-79AE-6FB7B7E73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2944"/>
              </p:ext>
            </p:extLst>
          </p:nvPr>
        </p:nvGraphicFramePr>
        <p:xfrm>
          <a:off x="6313150" y="2123582"/>
          <a:ext cx="5004751" cy="403605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98281">
                  <a:extLst>
                    <a:ext uri="{9D8B030D-6E8A-4147-A177-3AD203B41FA5}">
                      <a16:colId xmlns:a16="http://schemas.microsoft.com/office/drawing/2014/main" val="1063732353"/>
                    </a:ext>
                  </a:extLst>
                </a:gridCol>
                <a:gridCol w="587328">
                  <a:extLst>
                    <a:ext uri="{9D8B030D-6E8A-4147-A177-3AD203B41FA5}">
                      <a16:colId xmlns:a16="http://schemas.microsoft.com/office/drawing/2014/main" val="404028726"/>
                    </a:ext>
                  </a:extLst>
                </a:gridCol>
                <a:gridCol w="568960">
                  <a:extLst>
                    <a:ext uri="{9D8B030D-6E8A-4147-A177-3AD203B41FA5}">
                      <a16:colId xmlns:a16="http://schemas.microsoft.com/office/drawing/2014/main" val="1939883897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185791848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522601053"/>
                    </a:ext>
                  </a:extLst>
                </a:gridCol>
                <a:gridCol w="1451302">
                  <a:extLst>
                    <a:ext uri="{9D8B030D-6E8A-4147-A177-3AD203B41FA5}">
                      <a16:colId xmlns:a16="http://schemas.microsoft.com/office/drawing/2014/main" val="3838480514"/>
                    </a:ext>
                  </a:extLst>
                </a:gridCol>
              </a:tblGrid>
              <a:tr h="463417">
                <a:tc>
                  <a:txBody>
                    <a:bodyPr/>
                    <a:lstStyle/>
                    <a:p>
                      <a:r>
                        <a:rPr lang="en-ID" sz="1600" b="1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Neuron Type</a:t>
                      </a:r>
                      <a:endParaRPr lang="en-ID" sz="16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dirty="0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600" b="1" dirty="0" err="1">
                          <a:solidFill>
                            <a:schemeClr val="accent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endParaRPr lang="en-ID" sz="1600" dirty="0">
                        <a:solidFill>
                          <a:schemeClr val="accent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024098657"/>
                  </a:ext>
                </a:extLst>
              </a:tr>
              <a:tr h="498326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 Spiking (RS)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cortical neuron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4176410295"/>
                  </a:ext>
                </a:extLst>
              </a:tr>
              <a:tr h="661191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Intrinsic Bursting (IB)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Produces bursts of spikes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988021783"/>
                  </a:ext>
                </a:extLst>
              </a:tr>
              <a:tr h="463417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Chattering (CH)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firing rate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782209311"/>
                  </a:ext>
                </a:extLst>
              </a:tr>
              <a:tr h="498326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Spiking (FS)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Inhibitory interneurons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549285709"/>
                  </a:ext>
                </a:extLst>
              </a:tr>
              <a:tr h="858964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Low-Threshold Spiking (LTS)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Slow-adapting inhibitory neurons</a:t>
                      </a: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1276127298"/>
                  </a:ext>
                </a:extLst>
              </a:tr>
              <a:tr h="484467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Resonator (RZ)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Shows resonance-like </a:t>
                      </a:r>
                      <a:r>
                        <a:rPr lang="en-ID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behavior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3680" marR="83680" marT="41840" marB="41840" anchor="ctr"/>
                </a:tc>
                <a:extLst>
                  <a:ext uri="{0D108BD9-81ED-4DB2-BD59-A6C34878D82A}">
                    <a16:rowId xmlns:a16="http://schemas.microsoft.com/office/drawing/2014/main" val="2755708388"/>
                  </a:ext>
                </a:extLst>
              </a:tr>
            </a:tbl>
          </a:graphicData>
        </a:graphic>
      </p:graphicFrame>
      <p:sp>
        <p:nvSpPr>
          <p:cNvPr id="20" name="Rectangle 1">
            <a:extLst>
              <a:ext uri="{FF2B5EF4-FFF2-40B4-BE49-F238E27FC236}">
                <a16:creationId xmlns:a16="http://schemas.microsoft.com/office/drawing/2014/main" id="{3722EBA9-F98B-A804-4F3A-F75DE141E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128" y="1692244"/>
            <a:ext cx="5439053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1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Typical Parameter Values for Different Neuron 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C22F379C-23DF-9E6A-ACE3-42EE4D0D0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0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853B0F-86D3-213F-122D-15458D4C6D9E}"/>
              </a:ext>
            </a:extLst>
          </p:cNvPr>
          <p:cNvSpPr txBox="1"/>
          <p:nvPr/>
        </p:nvSpPr>
        <p:spPr>
          <a:xfrm>
            <a:off x="1056640" y="2076996"/>
            <a:ext cx="107492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package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creating and simulating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spiking neural networks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High-level, intuitive interface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neuroscience research.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516010AF-74AF-E6FD-7F8D-B8BA96CA8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10802" cy="1701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CB927BB3-0F48-3A8F-2344-9601BEB0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5D9137-2682-46A9-D7C1-4BDF2B0DE188}"/>
              </a:ext>
            </a:extLst>
          </p:cNvPr>
          <p:cNvSpPr txBox="1"/>
          <p:nvPr/>
        </p:nvSpPr>
        <p:spPr>
          <a:xfrm>
            <a:off x="3944646" y="1482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2400" b="1" dirty="0" err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r>
              <a:rPr lang="en-US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C7FF3-7767-E5AC-E923-ECAD30D8A65F}"/>
              </a:ext>
            </a:extLst>
          </p:cNvPr>
          <p:cNvSpPr txBox="1"/>
          <p:nvPr/>
        </p:nvSpPr>
        <p:spPr>
          <a:xfrm>
            <a:off x="1076960" y="3930164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Use </a:t>
            </a:r>
            <a:r>
              <a:rPr lang="en-ID" sz="2400" b="1" i="1" u="sng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r>
              <a:rPr lang="en-ID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ID" sz="2400" b="1" i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model definition</a:t>
            </a:r>
          </a:p>
          <a:p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network visualization</a:t>
            </a:r>
            <a:b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3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37A41-989F-87C8-FC47-C124F663C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18D1AAC-4964-AB65-F1B1-8E7989837254}"/>
              </a:ext>
            </a:extLst>
          </p:cNvPr>
          <p:cNvSpPr/>
          <p:nvPr/>
        </p:nvSpPr>
        <p:spPr>
          <a:xfrm>
            <a:off x="4338319" y="2083507"/>
            <a:ext cx="2878767" cy="14991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5FCC3-C738-C53A-E419-E14CEA86E81F}"/>
              </a:ext>
            </a:extLst>
          </p:cNvPr>
          <p:cNvSpPr txBox="1"/>
          <p:nvPr/>
        </p:nvSpPr>
        <p:spPr>
          <a:xfrm>
            <a:off x="426720" y="3487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A0A2F-63D1-FEAB-560D-B79B3805A225}"/>
              </a:ext>
            </a:extLst>
          </p:cNvPr>
          <p:cNvSpPr txBox="1"/>
          <p:nvPr/>
        </p:nvSpPr>
        <p:spPr>
          <a:xfrm>
            <a:off x="4338318" y="265164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!pip install </a:t>
            </a:r>
            <a:r>
              <a:rPr lang="en-ID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netpyne</a:t>
            </a:r>
            <a:endParaRPr lang="en-ID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9AEA6-719C-61D8-D9F1-8422E762F87A}"/>
              </a:ext>
            </a:extLst>
          </p:cNvPr>
          <p:cNvSpPr txBox="1"/>
          <p:nvPr/>
        </p:nvSpPr>
        <p:spPr>
          <a:xfrm>
            <a:off x="4338320" y="306604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ID" sz="20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nrnivmodl</a:t>
            </a:r>
            <a:endParaRPr lang="en-ID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D9339-C820-EB45-CDDF-C07F12E06727}"/>
              </a:ext>
            </a:extLst>
          </p:cNvPr>
          <p:cNvSpPr txBox="1"/>
          <p:nvPr/>
        </p:nvSpPr>
        <p:spPr>
          <a:xfrm>
            <a:off x="2296160" y="1130388"/>
            <a:ext cx="7233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1 - Simulating a Single Neuron</a:t>
            </a:r>
            <a:endParaRPr lang="en-ID" sz="2400" b="1" i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68C96-10C4-93BF-A23C-C844095356FC}"/>
              </a:ext>
            </a:extLst>
          </p:cNvPr>
          <p:cNvSpPr txBox="1"/>
          <p:nvPr/>
        </p:nvSpPr>
        <p:spPr>
          <a:xfrm>
            <a:off x="863600" y="359690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single Izhikevich neuron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Inject current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IClamp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observe firing patterns.</a:t>
            </a:r>
          </a:p>
          <a:p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E35246-A809-5435-370E-698E0BDAE434}"/>
              </a:ext>
            </a:extLst>
          </p:cNvPr>
          <p:cNvSpPr txBox="1"/>
          <p:nvPr/>
        </p:nvSpPr>
        <p:spPr>
          <a:xfrm>
            <a:off x="1121087" y="47575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izhi200b.mod 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Python File: single_izhikevich.py</a:t>
            </a:r>
            <a:endParaRPr lang="en-ID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A118BB13-ED60-87F7-2F8B-3E58FE5E6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C33E90-2855-AB45-2773-798B2693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57851"/>
            <a:ext cx="2238687" cy="666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2736DF-AFBB-8FA1-E441-58946FAE4D10}"/>
              </a:ext>
            </a:extLst>
          </p:cNvPr>
          <p:cNvSpPr txBox="1"/>
          <p:nvPr/>
        </p:nvSpPr>
        <p:spPr>
          <a:xfrm>
            <a:off x="4338318" y="2244385"/>
            <a:ext cx="219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!pip install neuron</a:t>
            </a:r>
            <a:endParaRPr lang="en-ID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2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BFE69-F03F-3942-5996-72058D9EA70C}"/>
              </a:ext>
            </a:extLst>
          </p:cNvPr>
          <p:cNvSpPr txBox="1"/>
          <p:nvPr/>
        </p:nvSpPr>
        <p:spPr>
          <a:xfrm>
            <a:off x="558800" y="706964"/>
            <a:ext cx="10566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1 !</a:t>
            </a:r>
            <a:r>
              <a:rPr lang="en-US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</a:p>
          <a:p>
            <a:endParaRPr lang="en-US" i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Simulating a Single Neuron) 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input current: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`amp` in `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IClamp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from 10 to 20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Does the neuron fire more frequently?</a:t>
            </a:r>
          </a:p>
          <a:p>
            <a:pPr marL="342900" indent="-342900" algn="just">
              <a:buFont typeface="+mj-lt"/>
              <a:buAutoNum type="arabicPeriod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 adaptation: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`b` in the neuron model from -2 to -1 → Does the firing pattern change (faster or slower adaptation)?</a:t>
            </a:r>
          </a:p>
          <a:p>
            <a:pPr marL="342900" indent="-342900" algn="just">
              <a:buFont typeface="+mj-lt"/>
              <a:buAutoNum type="arabicPeriod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reset voltage (`c`):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`c` from -50 to -55 mV → Does this affect how quickly the neuron recovers after a spike? </a:t>
            </a:r>
          </a:p>
          <a:p>
            <a:pPr marL="342900" indent="-342900" algn="just">
              <a:buFont typeface="+mj-lt"/>
              <a:buAutoNum type="arabicPeriod"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membrane capacitance (`C`):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`C` from 1 to 2 → Does a larger capacitance slow down the response of the neuron?</a:t>
            </a:r>
            <a:endParaRPr lang="en-ID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C04FACF4-9315-6A96-1E0F-F793AD4E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1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3745F-595E-5675-EC48-AEB4DF83F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7FC690-D2F2-79DB-B53E-B1CD8C1592CA}"/>
              </a:ext>
            </a:extLst>
          </p:cNvPr>
          <p:cNvSpPr txBox="1"/>
          <p:nvPr/>
        </p:nvSpPr>
        <p:spPr>
          <a:xfrm>
            <a:off x="213360" y="102079"/>
            <a:ext cx="77317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2 - Building a Network of 20 Neurons</a:t>
            </a:r>
            <a:endParaRPr lang="en-ID" sz="2400" b="1" i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4B59B-ECCA-1BFA-AD49-600136DE7660}"/>
              </a:ext>
            </a:extLst>
          </p:cNvPr>
          <p:cNvSpPr txBox="1"/>
          <p:nvPr/>
        </p:nvSpPr>
        <p:spPr>
          <a:xfrm>
            <a:off x="325120" y="665825"/>
            <a:ext cx="81686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network of 20 Izhikevich neurons.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random Poisson stimulation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NetStim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In neuroscience, it </a:t>
            </a:r>
            <a:r>
              <a:rPr lang="en-US" sz="2000" b="1" dirty="0"/>
              <a:t>models synaptic input from external sources</a:t>
            </a:r>
            <a:r>
              <a:rPr lang="en-US" sz="2000" dirty="0"/>
              <a:t>, like </a:t>
            </a:r>
            <a:r>
              <a:rPr lang="en-US" sz="2000" b="1" dirty="0"/>
              <a:t>sensory stimulation or background noise</a:t>
            </a:r>
            <a:r>
              <a:rPr lang="en-US" sz="2000" dirty="0"/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 spike activity using raster plots.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F1E01-B61B-B1A7-E834-956D6157D132}"/>
              </a:ext>
            </a:extLst>
          </p:cNvPr>
          <p:cNvSpPr txBox="1"/>
          <p:nvPr/>
        </p:nvSpPr>
        <p:spPr>
          <a:xfrm>
            <a:off x="3261360" y="363763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File: izhikevich_network.py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443FE5-4E1C-86F9-BB00-9135050E018D}"/>
              </a:ext>
            </a:extLst>
          </p:cNvPr>
          <p:cNvSpPr txBox="1"/>
          <p:nvPr/>
        </p:nvSpPr>
        <p:spPr>
          <a:xfrm>
            <a:off x="833120" y="4388386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Plots: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network visualization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Raster plot (spike activity)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trace (activity of a single neuron)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4CEF7EBB-D064-05CE-CF47-EEFBD3B5F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9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6CA835-F831-258A-DF5C-1B5453055DCD}"/>
              </a:ext>
            </a:extLst>
          </p:cNvPr>
          <p:cNvSpPr txBox="1"/>
          <p:nvPr/>
        </p:nvSpPr>
        <p:spPr>
          <a:xfrm>
            <a:off x="538480" y="220901"/>
            <a:ext cx="10464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2 !! </a:t>
            </a:r>
            <a:r>
              <a:rPr lang="en-US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US" b="1" i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i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(For Building a Network of 20 Neurons)</a:t>
            </a: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Increase connectivity: 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connection probability (probability) from 0.1 to 0.5 in IZH-&gt;IZH → How does increased connectivity affect firing patterns?</a:t>
            </a:r>
          </a:p>
          <a:p>
            <a:pPr marL="342900" indent="-342900">
              <a:buFont typeface="+mj-lt"/>
              <a:buAutoNum type="arabicPeriod"/>
            </a:pP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synaptic weight: 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'weight': 0.005 to 'weight': 0.02 in excitatory synapses → Does stronger synaptic input lead to more synchronized activity?</a:t>
            </a:r>
          </a:p>
          <a:p>
            <a:pPr marL="342900" indent="-342900">
              <a:buFont typeface="+mj-lt"/>
              <a:buAutoNum type="arabicPeriod"/>
            </a:pP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number of neurons: 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'</a:t>
            </a:r>
            <a:r>
              <a:rPr lang="en-US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numCells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 20 to '</a:t>
            </a:r>
            <a:r>
              <a:rPr lang="en-US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numCells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 50 → How does increasing network size influence overall activity and spike rate?</a:t>
            </a:r>
          </a:p>
          <a:p>
            <a:pPr marL="342900" indent="-342900">
              <a:buFont typeface="+mj-lt"/>
              <a:buAutoNum type="arabicPeriod"/>
            </a:pPr>
            <a:endParaRPr lang="en-US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 external input (Poisson stimulation): 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rate in </a:t>
            </a:r>
            <a:r>
              <a:rPr lang="en-US" i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NetStim</a:t>
            </a:r>
            <a:r>
              <a:rPr lang="en-US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100 to 200 Hz → Does higher Poisson input increase or decrease network synchrony?</a:t>
            </a:r>
            <a:endParaRPr lang="en-ID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4E285B-9962-38CE-B560-1FA0D2D38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095995"/>
              </p:ext>
            </p:extLst>
          </p:nvPr>
        </p:nvGraphicFramePr>
        <p:xfrm>
          <a:off x="5709920" y="5137762"/>
          <a:ext cx="6482080" cy="169998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241040">
                  <a:extLst>
                    <a:ext uri="{9D8B030D-6E8A-4147-A177-3AD203B41FA5}">
                      <a16:colId xmlns:a16="http://schemas.microsoft.com/office/drawing/2014/main" val="1207120066"/>
                    </a:ext>
                  </a:extLst>
                </a:gridCol>
                <a:gridCol w="3241040">
                  <a:extLst>
                    <a:ext uri="{9D8B030D-6E8A-4147-A177-3AD203B41FA5}">
                      <a16:colId xmlns:a16="http://schemas.microsoft.com/office/drawing/2014/main" val="2024653476"/>
                    </a:ext>
                  </a:extLst>
                </a:gridCol>
              </a:tblGrid>
              <a:tr h="310697">
                <a:tc>
                  <a:txBody>
                    <a:bodyPr/>
                    <a:lstStyle/>
                    <a:p>
                      <a:r>
                        <a:rPr lang="en-ID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 Change</a:t>
                      </a:r>
                      <a:endParaRPr lang="en-ID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Effect</a:t>
                      </a:r>
                      <a:endParaRPr lang="en-ID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14722"/>
                  </a:ext>
                </a:extLst>
              </a:tr>
              <a:tr h="310697">
                <a:tc>
                  <a:txBody>
                    <a:bodyPr/>
                    <a:lstStyle/>
                    <a:p>
                      <a:r>
                        <a:rPr lang="en-ID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connectivity (probability = 0.5)</a:t>
                      </a:r>
                      <a:endParaRPr lang="en-ID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neurons connected, increased firing synchrony.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345774"/>
                  </a:ext>
                </a:extLst>
              </a:tr>
              <a:tr h="310697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synaptic weight (weight = 0.02)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Stronger synaptic transmission, higher activity.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280440"/>
                  </a:ext>
                </a:extLst>
              </a:tr>
              <a:tr h="310697">
                <a:tc>
                  <a:txBody>
                    <a:bodyPr/>
                    <a:lstStyle/>
                    <a:p>
                      <a:r>
                        <a:rPr lang="en-ID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neurons (numCells = 50)</a:t>
                      </a:r>
                      <a:endParaRPr lang="en-ID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Larger network, denser activity.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5926420"/>
                  </a:ext>
                </a:extLst>
              </a:tr>
              <a:tr h="310697">
                <a:tc>
                  <a:txBody>
                    <a:bodyPr/>
                    <a:lstStyle/>
                    <a:p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 Poisson rate (rate = 200 Hz)</a:t>
                      </a:r>
                      <a:endParaRPr lang="en-US" sz="1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Increased randomness, more frequent firing.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767783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3BB32D3F-F705-23B9-B2D5-297567F5C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920" y="4876152"/>
            <a:ext cx="13933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Expected Observations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B47B8A54-35C9-4CB0-6ED2-9E82BF671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6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A97FD-DE35-344F-45D5-F97203CE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E3110-CAB3-9E7C-911C-C3239131C922}"/>
              </a:ext>
            </a:extLst>
          </p:cNvPr>
          <p:cNvSpPr txBox="1"/>
          <p:nvPr/>
        </p:nvSpPr>
        <p:spPr>
          <a:xfrm>
            <a:off x="477520" y="416917"/>
            <a:ext cx="7945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Hands-on Exercise 3 - Adding Inhibition to the Network</a:t>
            </a:r>
            <a:endParaRPr lang="en-ID" sz="2400" b="1" i="1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AF0B5-78F0-CA13-6727-8C59253FBD10}"/>
              </a:ext>
            </a:extLst>
          </p:cNvPr>
          <p:cNvSpPr txBox="1"/>
          <p:nvPr/>
        </p:nvSpPr>
        <p:spPr>
          <a:xfrm>
            <a:off x="355600" y="878582"/>
            <a:ext cx="6096000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10 inhibitory neurons to our existing network.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inhibitory synapses with Exp2Syn.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how inhibition affects firing patterns.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31A0D-8D48-94EB-38FF-F9784FC12CEE}"/>
              </a:ext>
            </a:extLst>
          </p:cNvPr>
          <p:cNvSpPr txBox="1"/>
          <p:nvPr/>
        </p:nvSpPr>
        <p:spPr>
          <a:xfrm>
            <a:off x="6949440" y="520357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File: izhikevich_inhibitory_network.py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36A17-3D1D-BF6B-D894-EC626A1ECC36}"/>
              </a:ext>
            </a:extLst>
          </p:cNvPr>
          <p:cNvSpPr txBox="1"/>
          <p:nvPr/>
        </p:nvSpPr>
        <p:spPr>
          <a:xfrm>
            <a:off x="589280" y="4801960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Changes in Plots: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synchronized firing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excitatory firing rate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realistic spiking pattern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logo with a head and a person's head&#10;&#10;Description automatically generated">
            <a:extLst>
              <a:ext uri="{FF2B5EF4-FFF2-40B4-BE49-F238E27FC236}">
                <a16:creationId xmlns:a16="http://schemas.microsoft.com/office/drawing/2014/main" id="{546AD015-19FD-C644-A3EB-B36CBA17C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55" y="0"/>
            <a:ext cx="3944645" cy="66582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DE3D7F-B279-76FA-997C-77CCEA83B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286951"/>
              </p:ext>
            </p:extLst>
          </p:nvPr>
        </p:nvGraphicFramePr>
        <p:xfrm>
          <a:off x="1183640" y="2634537"/>
          <a:ext cx="9362440" cy="195466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437640">
                  <a:extLst>
                    <a:ext uri="{9D8B030D-6E8A-4147-A177-3AD203B41FA5}">
                      <a16:colId xmlns:a16="http://schemas.microsoft.com/office/drawing/2014/main" val="192933579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420296515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2569477663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1743669343"/>
                    </a:ext>
                  </a:extLst>
                </a:gridCol>
                <a:gridCol w="1666240">
                  <a:extLst>
                    <a:ext uri="{9D8B030D-6E8A-4147-A177-3AD203B41FA5}">
                      <a16:colId xmlns:a16="http://schemas.microsoft.com/office/drawing/2014/main" val="179296066"/>
                    </a:ext>
                  </a:extLst>
                </a:gridCol>
              </a:tblGrid>
              <a:tr h="544487">
                <a:tc>
                  <a:txBody>
                    <a:bodyPr/>
                    <a:lstStyle/>
                    <a:p>
                      <a:r>
                        <a:rPr lang="en-ID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ID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Neurotransmitter</a:t>
                      </a:r>
                      <a:endParaRPr lang="en-ID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Receptors</a:t>
                      </a:r>
                      <a:endParaRPr lang="en-ID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Effect on Post-Synaptic Neuron</a:t>
                      </a:r>
                      <a:endParaRPr lang="en-ID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 in Code</a:t>
                      </a:r>
                      <a:endParaRPr lang="en-ID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980163"/>
                  </a:ext>
                </a:extLst>
              </a:tr>
              <a:tr h="687773">
                <a:tc>
                  <a:txBody>
                    <a:bodyPr/>
                    <a:lstStyle/>
                    <a:p>
                      <a:r>
                        <a:rPr lang="en-ID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Excitatory</a:t>
                      </a:r>
                      <a:endParaRPr lang="en-ID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Glutamate (Glu)</a:t>
                      </a:r>
                      <a:endParaRPr lang="en-ID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AMPA, NMDA, </a:t>
                      </a:r>
                      <a:r>
                        <a:rPr lang="en-ID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Kainate</a:t>
                      </a:r>
                      <a:r>
                        <a:rPr lang="en-ID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D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mGluRs</a:t>
                      </a:r>
                      <a:endParaRPr lang="en-ID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Depolarization (↑ Na⁺, Ca²⁺ influx) → More likely to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'e': 0 in Exp2Syn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813529"/>
                  </a:ext>
                </a:extLst>
              </a:tr>
              <a:tr h="687773">
                <a:tc>
                  <a:txBody>
                    <a:bodyPr/>
                    <a:lstStyle/>
                    <a:p>
                      <a:r>
                        <a:rPr lang="en-ID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Inhibitory</a:t>
                      </a:r>
                      <a:endParaRPr lang="en-ID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GABA (brain), Glycine (spinal cord)</a:t>
                      </a:r>
                      <a:endParaRPr lang="it-IT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GABA-A, GABA-B, Glycine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Hyperpolarization (↑ Cl⁻ influx) → Less likely to fire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'e': -70 in Exp2Syn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833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86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1130</Words>
  <Application>Microsoft Office PowerPoint</Application>
  <PresentationFormat>Widescreen</PresentationFormat>
  <Paragraphs>216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  shrimankar</dc:creator>
  <cp:lastModifiedBy>arpit  shrimankar</cp:lastModifiedBy>
  <cp:revision>45</cp:revision>
  <dcterms:created xsi:type="dcterms:W3CDTF">2025-03-11T12:31:01Z</dcterms:created>
  <dcterms:modified xsi:type="dcterms:W3CDTF">2025-03-13T09:48:48Z</dcterms:modified>
</cp:coreProperties>
</file>